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1"/>
  </p:sldMasterIdLst>
  <p:notesMasterIdLst>
    <p:notesMasterId r:id="rId26"/>
  </p:notesMasterIdLst>
  <p:sldIdLst>
    <p:sldId id="326" r:id="rId2"/>
    <p:sldId id="328" r:id="rId3"/>
    <p:sldId id="342" r:id="rId4"/>
    <p:sldId id="329" r:id="rId5"/>
    <p:sldId id="337" r:id="rId6"/>
    <p:sldId id="330" r:id="rId7"/>
    <p:sldId id="282" r:id="rId8"/>
    <p:sldId id="317" r:id="rId9"/>
    <p:sldId id="339" r:id="rId10"/>
    <p:sldId id="340" r:id="rId11"/>
    <p:sldId id="318" r:id="rId12"/>
    <p:sldId id="322" r:id="rId13"/>
    <p:sldId id="325" r:id="rId14"/>
    <p:sldId id="324" r:id="rId15"/>
    <p:sldId id="327" r:id="rId16"/>
    <p:sldId id="323" r:id="rId17"/>
    <p:sldId id="336" r:id="rId18"/>
    <p:sldId id="331" r:id="rId19"/>
    <p:sldId id="332" r:id="rId20"/>
    <p:sldId id="335" r:id="rId21"/>
    <p:sldId id="334" r:id="rId22"/>
    <p:sldId id="333" r:id="rId23"/>
    <p:sldId id="338" r:id="rId24"/>
    <p:sldId id="341" r:id="rId25"/>
  </p:sldIdLst>
  <p:sldSz cx="9144000" cy="5143500" type="screen16x9"/>
  <p:notesSz cx="6858000" cy="9144000"/>
  <p:embeddedFontLst>
    <p:embeddedFont>
      <p:font typeface="Roboto Slab" panose="020B0604020202020204" charset="0"/>
      <p:regular r:id="rId27"/>
      <p:bold r:id="rId28"/>
    </p:embeddedFont>
    <p:embeddedFont>
      <p:font typeface="Montserrat" panose="020B0604020202020204" charset="0"/>
      <p:regular r:id="rId29"/>
      <p:bold r:id="rId30"/>
      <p:italic r:id="rId31"/>
      <p:boldItalic r:id="rId32"/>
    </p:embeddedFont>
    <p:embeddedFont>
      <p:font typeface="Open Sans" panose="020B0604020202020204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Juan Sebastian Muñoz Vargas" initials="" lastIdx="1" clrIdx="0"/>
  <p:cmAuthor id="1" name="Alejandra Quintero" initials="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47A8165-0B82-4075-A180-10E4E7346A9C}">
  <a:tblStyle styleId="{B47A8165-0B82-4075-A180-10E4E7346A9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5940675A-B579-460E-94D1-54222C63F5DA}" styleName="Sin estilo, cuadrícula de la tab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68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0829311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4" name="Google Shape;2614;gace7fa64f5_1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5" name="Google Shape;2615;gace7fa64f5_1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94128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4" name="Google Shape;2614;gace7fa64f5_1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5" name="Google Shape;2615;gace7fa64f5_1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30443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4" name="Google Shape;2614;gace7fa64f5_1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5" name="Google Shape;2615;gace7fa64f5_1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09149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4" name="Google Shape;2614;gace7fa64f5_1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5" name="Google Shape;2615;gace7fa64f5_1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80671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4" name="Google Shape;2614;gace7fa64f5_1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5" name="Google Shape;2615;gace7fa64f5_1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3367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4" name="Google Shape;2614;gace7fa64f5_1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5" name="Google Shape;2615;gace7fa64f5_1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87746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4" name="Google Shape;2614;gace7fa64f5_1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5" name="Google Shape;2615;gace7fa64f5_1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34113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4" name="Google Shape;2614;gace7fa64f5_1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5" name="Google Shape;2615;gace7fa64f5_1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049010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4" name="Google Shape;2614;gace7fa64f5_1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5" name="Google Shape;2615;gace7fa64f5_1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84697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4" name="Google Shape;2614;gace7fa64f5_1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5" name="Google Shape;2615;gace7fa64f5_1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786639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4" name="Google Shape;2614;gace7fa64f5_1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5" name="Google Shape;2615;gace7fa64f5_1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10096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1" name="Google Shape;2881;gace7fa64f5_1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2" name="Google Shape;2882;gace7fa64f5_1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570859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4" name="Google Shape;2614;gace7fa64f5_1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5" name="Google Shape;2615;gace7fa64f5_1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42291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4" name="Google Shape;2614;gace7fa64f5_1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5" name="Google Shape;2615;gace7fa64f5_1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97705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4" name="Google Shape;2614;gace7fa64f5_1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5" name="Google Shape;2615;gace7fa64f5_1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43480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1" name="Google Shape;2881;gace7fa64f5_1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2" name="Google Shape;2882;gace7fa64f5_1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170305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1" name="Google Shape;2881;gace7fa64f5_1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2" name="Google Shape;2882;gace7fa64f5_1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781884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1" name="Google Shape;2881;gace7fa64f5_1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2" name="Google Shape;2882;gace7fa64f5_1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74663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1" name="Google Shape;2881;gace7fa64f5_1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2" name="Google Shape;2882;gace7fa64f5_1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35956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4" name="Google Shape;2614;gace7fa64f5_1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5" name="Google Shape;2615;gace7fa64f5_1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570501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4" name="Google Shape;2614;gace7fa64f5_1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5" name="Google Shape;2615;gace7fa64f5_1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24412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4" name="Google Shape;2614;gace7fa64f5_1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5" name="Google Shape;2615;gace7fa64f5_1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18265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4" name="Google Shape;2614;gace7fa64f5_1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5" name="Google Shape;2615;gace7fa64f5_1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5067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4" name="Google Shape;2614;gace7fa64f5_1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5" name="Google Shape;2615;gace7fa64f5_1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241649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CUSTOM_10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5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12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7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161" name="Google Shape;161;p27"/>
          <p:cNvSpPr txBox="1">
            <a:spLocks noGrp="1"/>
          </p:cNvSpPr>
          <p:nvPr>
            <p:ph type="title" idx="2"/>
          </p:nvPr>
        </p:nvSpPr>
        <p:spPr>
          <a:xfrm>
            <a:off x="3397188" y="2891208"/>
            <a:ext cx="2349600" cy="4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62" name="Google Shape;162;p27"/>
          <p:cNvSpPr txBox="1">
            <a:spLocks noGrp="1"/>
          </p:cNvSpPr>
          <p:nvPr>
            <p:ph type="subTitle" idx="1"/>
          </p:nvPr>
        </p:nvSpPr>
        <p:spPr>
          <a:xfrm>
            <a:off x="3397188" y="3250467"/>
            <a:ext cx="2349600" cy="7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27"/>
          <p:cNvSpPr txBox="1">
            <a:spLocks noGrp="1"/>
          </p:cNvSpPr>
          <p:nvPr>
            <p:ph type="title" idx="3"/>
          </p:nvPr>
        </p:nvSpPr>
        <p:spPr>
          <a:xfrm>
            <a:off x="778718" y="2891210"/>
            <a:ext cx="2349600" cy="4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64" name="Google Shape;164;p27"/>
          <p:cNvSpPr txBox="1">
            <a:spLocks noGrp="1"/>
          </p:cNvSpPr>
          <p:nvPr>
            <p:ph type="subTitle" idx="4"/>
          </p:nvPr>
        </p:nvSpPr>
        <p:spPr>
          <a:xfrm>
            <a:off x="778718" y="3250468"/>
            <a:ext cx="2349600" cy="7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27"/>
          <p:cNvSpPr txBox="1">
            <a:spLocks noGrp="1"/>
          </p:cNvSpPr>
          <p:nvPr>
            <p:ph type="title" idx="5"/>
          </p:nvPr>
        </p:nvSpPr>
        <p:spPr>
          <a:xfrm>
            <a:off x="6124185" y="2891207"/>
            <a:ext cx="2349600" cy="4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66" name="Google Shape;166;p27"/>
          <p:cNvSpPr txBox="1">
            <a:spLocks noGrp="1"/>
          </p:cNvSpPr>
          <p:nvPr>
            <p:ph type="subTitle" idx="6"/>
          </p:nvPr>
        </p:nvSpPr>
        <p:spPr>
          <a:xfrm>
            <a:off x="6124185" y="3250466"/>
            <a:ext cx="2349600" cy="7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7">
  <p:cSld name="CUSTOM_18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3"/>
          <p:cNvSpPr txBox="1">
            <a:spLocks noGrp="1"/>
          </p:cNvSpPr>
          <p:nvPr>
            <p:ph type="title"/>
          </p:nvPr>
        </p:nvSpPr>
        <p:spPr>
          <a:xfrm>
            <a:off x="4815309" y="1289250"/>
            <a:ext cx="3871500" cy="140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33"/>
          <p:cNvSpPr txBox="1">
            <a:spLocks noGrp="1"/>
          </p:cNvSpPr>
          <p:nvPr>
            <p:ph type="subTitle" idx="1"/>
          </p:nvPr>
        </p:nvSpPr>
        <p:spPr>
          <a:xfrm>
            <a:off x="4815300" y="2487916"/>
            <a:ext cx="3871500" cy="6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8" r:id="rId1"/>
    <p:sldLayoutId id="2147483671" r:id="rId2"/>
    <p:sldLayoutId id="2147483673" r:id="rId3"/>
    <p:sldLayoutId id="2147483679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66"/>
          <p:cNvSpPr txBox="1">
            <a:spLocks noGrp="1"/>
          </p:cNvSpPr>
          <p:nvPr>
            <p:ph type="title"/>
          </p:nvPr>
        </p:nvSpPr>
        <p:spPr>
          <a:xfrm>
            <a:off x="708188" y="674863"/>
            <a:ext cx="772762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4800" dirty="0"/>
              <a:t>Análisis de siniestros viales en Bogotá 2019</a:t>
            </a:r>
            <a:endParaRPr sz="4800" dirty="0"/>
          </a:p>
        </p:txBody>
      </p:sp>
      <p:sp>
        <p:nvSpPr>
          <p:cNvPr id="35" name="Google Shape;2617;p66">
            <a:extLst>
              <a:ext uri="{FF2B5EF4-FFF2-40B4-BE49-F238E27FC236}">
                <a16:creationId xmlns:a16="http://schemas.microsoft.com/office/drawing/2014/main" xmlns="" id="{FD25D5F4-3968-4C0F-A160-B154F8B0E998}"/>
              </a:ext>
            </a:extLst>
          </p:cNvPr>
          <p:cNvSpPr txBox="1">
            <a:spLocks/>
          </p:cNvSpPr>
          <p:nvPr/>
        </p:nvSpPr>
        <p:spPr>
          <a:xfrm>
            <a:off x="935113" y="2360560"/>
            <a:ext cx="7273771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s-CO" sz="1800" dirty="0"/>
              <a:t>Población de análisis: menores de edad – entre 0 y 17 </a:t>
            </a:r>
            <a:r>
              <a:rPr lang="es-CO" sz="1800" dirty="0" smtClean="0"/>
              <a:t>años por localidad</a:t>
            </a:r>
            <a:endParaRPr lang="es-CO" sz="1800" dirty="0"/>
          </a:p>
        </p:txBody>
      </p:sp>
      <p:sp>
        <p:nvSpPr>
          <p:cNvPr id="39" name="Google Shape;2617;p66">
            <a:extLst>
              <a:ext uri="{FF2B5EF4-FFF2-40B4-BE49-F238E27FC236}">
                <a16:creationId xmlns:a16="http://schemas.microsoft.com/office/drawing/2014/main" xmlns="" id="{F82C4C99-E460-47DA-BA24-8122F29526CE}"/>
              </a:ext>
            </a:extLst>
          </p:cNvPr>
          <p:cNvSpPr txBox="1">
            <a:spLocks/>
          </p:cNvSpPr>
          <p:nvPr/>
        </p:nvSpPr>
        <p:spPr>
          <a:xfrm>
            <a:off x="1332062" y="3848386"/>
            <a:ext cx="7273771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 algn="r"/>
            <a:r>
              <a:rPr lang="es-CO" sz="1600" b="0" dirty="0"/>
              <a:t>María Alejandra Niño Quintero</a:t>
            </a:r>
          </a:p>
          <a:p>
            <a:pPr algn="r"/>
            <a:r>
              <a:rPr lang="es-CO" sz="1600" b="0" dirty="0"/>
              <a:t>Métodos Computacionales para Políticas </a:t>
            </a:r>
            <a:r>
              <a:rPr lang="es-CO" sz="1600" b="0" dirty="0" smtClean="0"/>
              <a:t>Públicas</a:t>
            </a:r>
          </a:p>
          <a:p>
            <a:pPr algn="r"/>
            <a:r>
              <a:rPr lang="es-CO" sz="1600" b="0" dirty="0" smtClean="0"/>
              <a:t>Universidad del Rosario</a:t>
            </a:r>
            <a:endParaRPr lang="es-CO" sz="1600" b="0" dirty="0"/>
          </a:p>
          <a:p>
            <a:pPr algn="r"/>
            <a:r>
              <a:rPr lang="es-CO" sz="1600" b="0" dirty="0"/>
              <a:t>2021</a:t>
            </a:r>
          </a:p>
        </p:txBody>
      </p:sp>
    </p:spTree>
    <p:extLst>
      <p:ext uri="{BB962C8B-B14F-4D97-AF65-F5344CB8AC3E}">
        <p14:creationId xmlns:p14="http://schemas.microsoft.com/office/powerpoint/2010/main" val="17488725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xmlns="" id="{64DBCC28-A39C-49F5-9DD1-CBDF5513B6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261" t="7649" r="32109" b="3462"/>
          <a:stretch/>
        </p:blipFill>
        <p:spPr>
          <a:xfrm>
            <a:off x="786810" y="270367"/>
            <a:ext cx="3636336" cy="4572000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xmlns="" id="{D2A37E9F-70D8-40B6-B153-4E7B3BA797F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094" t="13851" r="32749" b="3669"/>
          <a:stretch/>
        </p:blipFill>
        <p:spPr>
          <a:xfrm>
            <a:off x="4571999" y="270367"/>
            <a:ext cx="3598013" cy="457200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xmlns="" id="{6160D3C2-1019-4098-B942-4AFF2F042D3D}"/>
              </a:ext>
            </a:extLst>
          </p:cNvPr>
          <p:cNvSpPr txBox="1"/>
          <p:nvPr/>
        </p:nvSpPr>
        <p:spPr>
          <a:xfrm>
            <a:off x="5536276" y="4889584"/>
            <a:ext cx="36879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05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Fuente: Datos abiertos </a:t>
            </a:r>
            <a:r>
              <a:rPr lang="es-CO" sz="1050" dirty="0" smtClean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Bogotá, elaboración propia</a:t>
            </a:r>
            <a:endParaRPr lang="es-CO" sz="105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23857412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66"/>
          <p:cNvSpPr txBox="1">
            <a:spLocks noGrp="1"/>
          </p:cNvSpPr>
          <p:nvPr>
            <p:ph type="title"/>
          </p:nvPr>
        </p:nvSpPr>
        <p:spPr>
          <a:xfrm>
            <a:off x="935114" y="1626066"/>
            <a:ext cx="727377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5400" dirty="0"/>
              <a:t>Áreas de influencia </a:t>
            </a:r>
            <a:endParaRPr sz="5400" dirty="0"/>
          </a:p>
        </p:txBody>
      </p:sp>
      <p:sp>
        <p:nvSpPr>
          <p:cNvPr id="46" name="Google Shape;2617;p66">
            <a:extLst>
              <a:ext uri="{FF2B5EF4-FFF2-40B4-BE49-F238E27FC236}">
                <a16:creationId xmlns:a16="http://schemas.microsoft.com/office/drawing/2014/main" xmlns="" id="{14BE1C5A-84F4-4B9E-BAFD-8B3B80154999}"/>
              </a:ext>
            </a:extLst>
          </p:cNvPr>
          <p:cNvSpPr txBox="1">
            <a:spLocks/>
          </p:cNvSpPr>
          <p:nvPr/>
        </p:nvSpPr>
        <p:spPr>
          <a:xfrm>
            <a:off x="1147672" y="2571750"/>
            <a:ext cx="7273771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s-CO" sz="1800" dirty="0"/>
              <a:t>Siniestros a 100 y 200 metros de colegios en </a:t>
            </a:r>
          </a:p>
          <a:p>
            <a:r>
              <a:rPr lang="es-CO" sz="1800" dirty="0"/>
              <a:t>las localidades de Bogotá con mayor accidentalidad de menores de edad </a:t>
            </a:r>
          </a:p>
        </p:txBody>
      </p:sp>
    </p:spTree>
    <p:extLst>
      <p:ext uri="{BB962C8B-B14F-4D97-AF65-F5344CB8AC3E}">
        <p14:creationId xmlns:p14="http://schemas.microsoft.com/office/powerpoint/2010/main" val="35548629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Imagen 35">
            <a:extLst>
              <a:ext uri="{FF2B5EF4-FFF2-40B4-BE49-F238E27FC236}">
                <a16:creationId xmlns:a16="http://schemas.microsoft.com/office/drawing/2014/main" xmlns="" id="{4B75B686-0FBC-4BAA-9F07-9E2BC133D27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284" t="13669" r="30841" b="3298"/>
          <a:stretch/>
        </p:blipFill>
        <p:spPr>
          <a:xfrm>
            <a:off x="4286867" y="159363"/>
            <a:ext cx="4618647" cy="4868024"/>
          </a:xfrm>
          <a:prstGeom prst="rect">
            <a:avLst/>
          </a:prstGeom>
        </p:spPr>
      </p:pic>
      <p:sp>
        <p:nvSpPr>
          <p:cNvPr id="37" name="Google Shape;2617;p66">
            <a:extLst>
              <a:ext uri="{FF2B5EF4-FFF2-40B4-BE49-F238E27FC236}">
                <a16:creationId xmlns:a16="http://schemas.microsoft.com/office/drawing/2014/main" xmlns="" id="{5CB54935-9A14-46CA-B79E-F918B0949544}"/>
              </a:ext>
            </a:extLst>
          </p:cNvPr>
          <p:cNvSpPr txBox="1">
            <a:spLocks/>
          </p:cNvSpPr>
          <p:nvPr/>
        </p:nvSpPr>
        <p:spPr>
          <a:xfrm>
            <a:off x="701866" y="1168224"/>
            <a:ext cx="3368842" cy="777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s-CO" sz="4400" dirty="0"/>
              <a:t>Kennedy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xmlns="" id="{7BC9BF9E-0F52-41D8-9710-1651344C49F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9883" t="32749" r="2642" b="47836"/>
          <a:stretch/>
        </p:blipFill>
        <p:spPr>
          <a:xfrm>
            <a:off x="1564105" y="2198771"/>
            <a:ext cx="1828801" cy="998622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xmlns="" id="{6FB87701-FCE7-4BCA-8214-1C7231104271}"/>
              </a:ext>
            </a:extLst>
          </p:cNvPr>
          <p:cNvSpPr txBox="1"/>
          <p:nvPr/>
        </p:nvSpPr>
        <p:spPr>
          <a:xfrm>
            <a:off x="104670" y="4751579"/>
            <a:ext cx="405266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05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Fuente: Datos abiertos Bogotá y Secretaria Distrital de Planeación </a:t>
            </a:r>
            <a:r>
              <a:rPr lang="es-CO" sz="1050" dirty="0" smtClean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2021 – elaboración propia </a:t>
            </a:r>
            <a:endParaRPr lang="es-CO" sz="105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27243225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66"/>
          <p:cNvSpPr txBox="1">
            <a:spLocks noGrp="1"/>
          </p:cNvSpPr>
          <p:nvPr>
            <p:ph type="title"/>
          </p:nvPr>
        </p:nvSpPr>
        <p:spPr>
          <a:xfrm>
            <a:off x="835513" y="1325276"/>
            <a:ext cx="336884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4400" dirty="0"/>
              <a:t>Engativá</a:t>
            </a:r>
            <a:endParaRPr sz="44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xmlns="" id="{4135ADCB-C2DD-4FDF-8DA5-51975AEFA5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004" t="12385" r="31925" b="3297"/>
          <a:stretch/>
        </p:blipFill>
        <p:spPr>
          <a:xfrm>
            <a:off x="4862395" y="85347"/>
            <a:ext cx="4126888" cy="4972806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xmlns="" id="{116CB844-E656-4BC0-813D-3938474D5FD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9803" t="33446" r="3084" b="48304"/>
          <a:stretch/>
        </p:blipFill>
        <p:spPr>
          <a:xfrm>
            <a:off x="1782984" y="2296141"/>
            <a:ext cx="1804739" cy="938687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xmlns="" id="{6FB87701-FCE7-4BCA-8214-1C7231104271}"/>
              </a:ext>
            </a:extLst>
          </p:cNvPr>
          <p:cNvSpPr txBox="1"/>
          <p:nvPr/>
        </p:nvSpPr>
        <p:spPr>
          <a:xfrm>
            <a:off x="104670" y="4751579"/>
            <a:ext cx="405266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05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Fuente: Datos abiertos Bogotá y Secretaria Distrital de Planeación </a:t>
            </a:r>
            <a:r>
              <a:rPr lang="es-CO" sz="1050" dirty="0" smtClean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2021 – elaboración propia </a:t>
            </a:r>
            <a:endParaRPr lang="es-CO" sz="105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4211556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2617;p66">
            <a:extLst>
              <a:ext uri="{FF2B5EF4-FFF2-40B4-BE49-F238E27FC236}">
                <a16:creationId xmlns:a16="http://schemas.microsoft.com/office/drawing/2014/main" xmlns="" id="{46E965BA-54B0-4891-9219-2A4E6AB78DCA}"/>
              </a:ext>
            </a:extLst>
          </p:cNvPr>
          <p:cNvSpPr txBox="1">
            <a:spLocks/>
          </p:cNvSpPr>
          <p:nvPr/>
        </p:nvSpPr>
        <p:spPr>
          <a:xfrm>
            <a:off x="660516" y="939624"/>
            <a:ext cx="3368842" cy="777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s-CO" sz="4400" dirty="0"/>
              <a:t>Ciudad Bolívar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xmlns="" id="{B3692C6F-6A3D-4EFB-B1DF-1D2CECE6BE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634" t="15073" r="32105" b="3387"/>
          <a:stretch/>
        </p:blipFill>
        <p:spPr>
          <a:xfrm>
            <a:off x="4337549" y="0"/>
            <a:ext cx="4668437" cy="5137055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xmlns="" id="{97DFA902-9092-466F-96DC-266E7A3452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9328" t="31835" r="3038" b="48528"/>
          <a:stretch/>
        </p:blipFill>
        <p:spPr>
          <a:xfrm>
            <a:off x="1543572" y="2510237"/>
            <a:ext cx="1839433" cy="1010093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xmlns="" id="{6FB87701-FCE7-4BCA-8214-1C7231104271}"/>
              </a:ext>
            </a:extLst>
          </p:cNvPr>
          <p:cNvSpPr txBox="1"/>
          <p:nvPr/>
        </p:nvSpPr>
        <p:spPr>
          <a:xfrm>
            <a:off x="104670" y="4751579"/>
            <a:ext cx="405266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05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Fuente: Datos abiertos Bogotá y Secretaria Distrital de Planeación </a:t>
            </a:r>
            <a:r>
              <a:rPr lang="es-CO" sz="1050" dirty="0" smtClean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2021 – elaboración propia </a:t>
            </a:r>
            <a:endParaRPr lang="es-CO" sz="105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3922572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2617;p66">
            <a:extLst>
              <a:ext uri="{FF2B5EF4-FFF2-40B4-BE49-F238E27FC236}">
                <a16:creationId xmlns:a16="http://schemas.microsoft.com/office/drawing/2014/main" xmlns="" id="{46E965BA-54B0-4891-9219-2A4E6AB78DCA}"/>
              </a:ext>
            </a:extLst>
          </p:cNvPr>
          <p:cNvSpPr txBox="1">
            <a:spLocks/>
          </p:cNvSpPr>
          <p:nvPr/>
        </p:nvSpPr>
        <p:spPr>
          <a:xfrm>
            <a:off x="841366" y="1194805"/>
            <a:ext cx="3368842" cy="777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s-CO" sz="4400" dirty="0"/>
              <a:t>Suba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xmlns="" id="{CBF3A780-5425-4F1A-9F08-F5868EA79B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503" t="3747" r="30975" b="3126"/>
          <a:stretch/>
        </p:blipFill>
        <p:spPr>
          <a:xfrm>
            <a:off x="4736211" y="101008"/>
            <a:ext cx="3994173" cy="4996938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xmlns="" id="{52D6180B-900A-4105-BE97-948B5F46E6C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0925" t="32662" r="5753" b="48320"/>
          <a:stretch/>
        </p:blipFill>
        <p:spPr>
          <a:xfrm>
            <a:off x="1884324" y="2082652"/>
            <a:ext cx="1552354" cy="978196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xmlns="" id="{6FB87701-FCE7-4BCA-8214-1C7231104271}"/>
              </a:ext>
            </a:extLst>
          </p:cNvPr>
          <p:cNvSpPr txBox="1"/>
          <p:nvPr/>
        </p:nvSpPr>
        <p:spPr>
          <a:xfrm>
            <a:off x="104670" y="4751579"/>
            <a:ext cx="405266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05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Fuente: Datos abiertos Bogotá y Secretaria Distrital de Planeación </a:t>
            </a:r>
            <a:r>
              <a:rPr lang="es-CO" sz="1050" dirty="0" smtClean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2021 – elaboración propia </a:t>
            </a:r>
            <a:endParaRPr lang="es-CO" sz="105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34317654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xmlns="" id="{76310C50-BAF8-411E-9880-97C6CEA5414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676" t="14432" r="31925" b="3297"/>
          <a:stretch/>
        </p:blipFill>
        <p:spPr>
          <a:xfrm>
            <a:off x="4329661" y="84801"/>
            <a:ext cx="4647384" cy="4973898"/>
          </a:xfrm>
          <a:prstGeom prst="rect">
            <a:avLst/>
          </a:prstGeom>
        </p:spPr>
      </p:pic>
      <p:sp>
        <p:nvSpPr>
          <p:cNvPr id="38" name="Google Shape;2617;p66">
            <a:extLst>
              <a:ext uri="{FF2B5EF4-FFF2-40B4-BE49-F238E27FC236}">
                <a16:creationId xmlns:a16="http://schemas.microsoft.com/office/drawing/2014/main" xmlns="" id="{46E965BA-54B0-4891-9219-2A4E6AB78DCA}"/>
              </a:ext>
            </a:extLst>
          </p:cNvPr>
          <p:cNvSpPr txBox="1">
            <a:spLocks/>
          </p:cNvSpPr>
          <p:nvPr/>
        </p:nvSpPr>
        <p:spPr>
          <a:xfrm>
            <a:off x="701866" y="1168224"/>
            <a:ext cx="3368842" cy="777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s-CO" sz="4400" dirty="0"/>
              <a:t>Bosa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xmlns="" id="{4589FA7C-375C-4687-B584-7916F39DF7C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0064" t="32515" r="4269" b="48070"/>
          <a:stretch/>
        </p:blipFill>
        <p:spPr>
          <a:xfrm>
            <a:off x="1646370" y="1946108"/>
            <a:ext cx="1708484" cy="998623"/>
          </a:xfrm>
          <a:prstGeom prst="rect">
            <a:avLst/>
          </a:prstGeom>
        </p:spPr>
      </p:pic>
      <p:sp>
        <p:nvSpPr>
          <p:cNvPr id="37" name="CuadroTexto 36">
            <a:extLst>
              <a:ext uri="{FF2B5EF4-FFF2-40B4-BE49-F238E27FC236}">
                <a16:creationId xmlns:a16="http://schemas.microsoft.com/office/drawing/2014/main" xmlns="" id="{6FB87701-FCE7-4BCA-8214-1C7231104271}"/>
              </a:ext>
            </a:extLst>
          </p:cNvPr>
          <p:cNvSpPr txBox="1"/>
          <p:nvPr/>
        </p:nvSpPr>
        <p:spPr>
          <a:xfrm>
            <a:off x="104670" y="4751579"/>
            <a:ext cx="405266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05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Fuente: Datos abiertos Bogotá y Secretaria Distrital de Planeación </a:t>
            </a:r>
            <a:r>
              <a:rPr lang="es-CO" sz="1050" dirty="0" smtClean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2021 – elaboración propia </a:t>
            </a:r>
            <a:endParaRPr lang="es-CO" sz="105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14923920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66"/>
          <p:cNvSpPr txBox="1">
            <a:spLocks noGrp="1"/>
          </p:cNvSpPr>
          <p:nvPr>
            <p:ph type="title"/>
          </p:nvPr>
        </p:nvSpPr>
        <p:spPr>
          <a:xfrm>
            <a:off x="823748" y="637238"/>
            <a:ext cx="749650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3600" dirty="0"/>
              <a:t>Intersección entre accidentes y áreas de influencia</a:t>
            </a:r>
            <a:endParaRPr sz="3600" dirty="0"/>
          </a:p>
        </p:txBody>
      </p: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xmlns="" id="{039772FF-08C5-4C4F-A90F-834D93B21C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4246569"/>
              </p:ext>
            </p:extLst>
          </p:nvPr>
        </p:nvGraphicFramePr>
        <p:xfrm>
          <a:off x="1524000" y="2281222"/>
          <a:ext cx="6096000" cy="2372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xmlns="" val="2109463936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xmlns="" val="347256705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xmlns="" val="3588972642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xmlns="" val="734069988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xmlns="" val="2154043516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xmlns="" val="244820618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CO" b="1" dirty="0"/>
                        <a:t>Localidad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b="1" dirty="0"/>
                        <a:t>100 metros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b="1" dirty="0"/>
                        <a:t>200 metros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b="1" dirty="0"/>
                        <a:t>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b="1" dirty="0"/>
                        <a:t>% 100 metros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b="1" dirty="0"/>
                        <a:t>% 200 metros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63773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CO" b="1" dirty="0"/>
                        <a:t>Kennedy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dirty="0"/>
                        <a:t>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dirty="0"/>
                        <a:t>178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dirty="0"/>
                        <a:t>287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dirty="0"/>
                        <a:t>32.4%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dirty="0"/>
                        <a:t>62%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4497906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CO" b="1" dirty="0"/>
                        <a:t>Suba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dirty="0"/>
                        <a:t>54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dirty="0"/>
                        <a:t>116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dirty="0"/>
                        <a:t>169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dirty="0"/>
                        <a:t>31.2%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dirty="0"/>
                        <a:t>68.6%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2486725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CO" b="1" dirty="0"/>
                        <a:t>Bosa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dirty="0"/>
                        <a:t>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dirty="0"/>
                        <a:t>112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dirty="0"/>
                        <a:t>178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dirty="0"/>
                        <a:t>34.8%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dirty="0"/>
                        <a:t>62.9%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8713785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CO" b="1" dirty="0"/>
                        <a:t>C. Bolívar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dirty="0"/>
                        <a:t>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/>
                        <a:t>180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dirty="0"/>
                        <a:t>32.2%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dirty="0"/>
                        <a:t>55.6%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263238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CO" b="1" dirty="0"/>
                        <a:t>Engativá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dirty="0"/>
                        <a:t>59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dirty="0"/>
                        <a:t>104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dirty="0"/>
                        <a:t>155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dirty="0"/>
                        <a:t>38.1%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dirty="0"/>
                        <a:t>67.1%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819410831"/>
                  </a:ext>
                </a:extLst>
              </a:tr>
            </a:tbl>
          </a:graphicData>
        </a:graphic>
      </p:graphicFrame>
      <p:sp>
        <p:nvSpPr>
          <p:cNvPr id="5" name="Rectángulo 4">
            <a:extLst>
              <a:ext uri="{FF2B5EF4-FFF2-40B4-BE49-F238E27FC236}">
                <a16:creationId xmlns:a16="http://schemas.microsoft.com/office/drawing/2014/main" xmlns="" id="{DB213333-FB2D-4B4E-B4AB-E17CF057F2E6}"/>
              </a:ext>
            </a:extLst>
          </p:cNvPr>
          <p:cNvSpPr/>
          <p:nvPr/>
        </p:nvSpPr>
        <p:spPr>
          <a:xfrm>
            <a:off x="1524000" y="4284921"/>
            <a:ext cx="6096000" cy="36866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xmlns="" id="{2D143FB9-C7B4-4ADB-BBC7-37BD6BD59D2A}"/>
              </a:ext>
            </a:extLst>
          </p:cNvPr>
          <p:cNvSpPr txBox="1"/>
          <p:nvPr/>
        </p:nvSpPr>
        <p:spPr>
          <a:xfrm>
            <a:off x="0" y="4804742"/>
            <a:ext cx="40526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05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Fuente: Elaboración propia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xmlns="" id="{DB213333-FB2D-4B4E-B4AB-E17CF057F2E6}"/>
              </a:ext>
            </a:extLst>
          </p:cNvPr>
          <p:cNvSpPr/>
          <p:nvPr/>
        </p:nvSpPr>
        <p:spPr>
          <a:xfrm>
            <a:off x="1524000" y="3163022"/>
            <a:ext cx="6096000" cy="36866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191756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66"/>
          <p:cNvSpPr txBox="1">
            <a:spLocks noGrp="1"/>
          </p:cNvSpPr>
          <p:nvPr>
            <p:ph type="title"/>
          </p:nvPr>
        </p:nvSpPr>
        <p:spPr>
          <a:xfrm>
            <a:off x="823748" y="1264559"/>
            <a:ext cx="749650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3600" dirty="0"/>
              <a:t>¿Es suficiente para concluir que los menores </a:t>
            </a:r>
            <a:r>
              <a:rPr lang="es-CO" sz="3600" dirty="0" smtClean="0"/>
              <a:t>están involucrados en accidentes viales </a:t>
            </a:r>
            <a:r>
              <a:rPr lang="es-CO" sz="3600" dirty="0"/>
              <a:t>cuando van o salen del colegio?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7837444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>
            <a:extLst>
              <a:ext uri="{FF2B5EF4-FFF2-40B4-BE49-F238E27FC236}">
                <a16:creationId xmlns:a16="http://schemas.microsoft.com/office/drawing/2014/main" xmlns="" id="{C1D40E6D-CCF2-4DD7-9968-F2D799051A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092" y="195257"/>
            <a:ext cx="8516038" cy="4715827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xmlns="" id="{DB213333-FB2D-4B4E-B4AB-E17CF057F2E6}"/>
              </a:ext>
            </a:extLst>
          </p:cNvPr>
          <p:cNvSpPr/>
          <p:nvPr/>
        </p:nvSpPr>
        <p:spPr>
          <a:xfrm>
            <a:off x="883920" y="2435629"/>
            <a:ext cx="1568335" cy="182048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xmlns="" id="{6160D3C2-1019-4098-B942-4AFF2F042D3D}"/>
              </a:ext>
            </a:extLst>
          </p:cNvPr>
          <p:cNvSpPr txBox="1"/>
          <p:nvPr/>
        </p:nvSpPr>
        <p:spPr>
          <a:xfrm>
            <a:off x="5536276" y="4889584"/>
            <a:ext cx="36879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05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Fuente: Datos abiertos </a:t>
            </a:r>
            <a:r>
              <a:rPr lang="es-CO" sz="1050" dirty="0" smtClean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Bogotá, elaboración propia</a:t>
            </a:r>
            <a:endParaRPr lang="es-CO" sz="105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30011849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4" name="Google Shape;2884;p69"/>
          <p:cNvSpPr txBox="1">
            <a:spLocks noGrp="1"/>
          </p:cNvSpPr>
          <p:nvPr>
            <p:ph type="title"/>
          </p:nvPr>
        </p:nvSpPr>
        <p:spPr>
          <a:xfrm>
            <a:off x="467445" y="990959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dirty="0"/>
              <a:t>Motivación y Justificación</a:t>
            </a:r>
            <a:endParaRPr dirty="0"/>
          </a:p>
        </p:txBody>
      </p:sp>
      <p:sp>
        <p:nvSpPr>
          <p:cNvPr id="2886" name="Google Shape;2886;p69"/>
          <p:cNvSpPr txBox="1">
            <a:spLocks noGrp="1"/>
          </p:cNvSpPr>
          <p:nvPr>
            <p:ph type="subTitle" idx="4294967295"/>
          </p:nvPr>
        </p:nvSpPr>
        <p:spPr>
          <a:xfrm>
            <a:off x="1230429" y="1652326"/>
            <a:ext cx="7303841" cy="26138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s-CO" sz="1400" dirty="0"/>
              <a:t>En Bogotá en promedio ocurren 34mil accidentes al año. </a:t>
            </a:r>
          </a:p>
          <a:p>
            <a:pPr marL="285750" indent="-285750"/>
            <a:r>
              <a:rPr lang="es-CO" sz="1400" dirty="0"/>
              <a:t>Cada cinco minutos ocurre un accidente. </a:t>
            </a:r>
          </a:p>
          <a:p>
            <a:pPr marL="285750" indent="-285750"/>
            <a:r>
              <a:rPr lang="es-CO" sz="1400" dirty="0"/>
              <a:t>En 2018 los siniestros le costaron al Estado alrededor de 3,6 billones de pesos.</a:t>
            </a:r>
          </a:p>
          <a:p>
            <a:pPr marL="285750" indent="-285750"/>
            <a:r>
              <a:rPr lang="es-CO" sz="1400" dirty="0"/>
              <a:t>La OMS indica que es la principal causa de muerte entre los jóvenes entre 15 y 29 años. </a:t>
            </a:r>
          </a:p>
          <a:p>
            <a:pPr marL="285750" indent="-285750"/>
            <a:endParaRPr sz="1400" dirty="0"/>
          </a:p>
          <a:p>
            <a:pPr marL="285750" indent="-285750">
              <a:spcBef>
                <a:spcPts val="1600"/>
              </a:spcBef>
              <a:spcAft>
                <a:spcPts val="1600"/>
              </a:spcAft>
            </a:pPr>
            <a:endParaRPr sz="1400" dirty="0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xmlns="" id="{FDE83C38-C70F-439C-9799-442133AF0352}"/>
              </a:ext>
            </a:extLst>
          </p:cNvPr>
          <p:cNvSpPr txBox="1"/>
          <p:nvPr/>
        </p:nvSpPr>
        <p:spPr>
          <a:xfrm>
            <a:off x="6938106" y="4794168"/>
            <a:ext cx="207830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05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Fuente: </a:t>
            </a:r>
            <a:r>
              <a:rPr lang="es-CO" sz="1050" dirty="0" err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Fasecolda</a:t>
            </a:r>
            <a:r>
              <a:rPr lang="es-CO" sz="105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2018 y OMS</a:t>
            </a:r>
          </a:p>
        </p:txBody>
      </p:sp>
    </p:spTree>
    <p:extLst>
      <p:ext uri="{BB962C8B-B14F-4D97-AF65-F5344CB8AC3E}">
        <p14:creationId xmlns:p14="http://schemas.microsoft.com/office/powerpoint/2010/main" val="79412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o 1">
            <a:extLst>
              <a:ext uri="{FF2B5EF4-FFF2-40B4-BE49-F238E27FC236}">
                <a16:creationId xmlns:a16="http://schemas.microsoft.com/office/drawing/2014/main" xmlns="" id="{58B5CA84-CC7C-4813-890C-FF61F9A12E7D}"/>
              </a:ext>
            </a:extLst>
          </p:cNvPr>
          <p:cNvGrpSpPr/>
          <p:nvPr/>
        </p:nvGrpSpPr>
        <p:grpSpPr>
          <a:xfrm>
            <a:off x="1111546" y="232266"/>
            <a:ext cx="7460623" cy="4572638"/>
            <a:chOff x="1111546" y="285431"/>
            <a:chExt cx="7460623" cy="4572638"/>
          </a:xfrm>
        </p:grpSpPr>
        <p:pic>
          <p:nvPicPr>
            <p:cNvPr id="9" name="Imagen 8">
              <a:extLst>
                <a:ext uri="{FF2B5EF4-FFF2-40B4-BE49-F238E27FC236}">
                  <a16:creationId xmlns:a16="http://schemas.microsoft.com/office/drawing/2014/main" xmlns="" id="{EF9879FA-40D6-4DA6-9060-DAF72393D40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51211" y="285431"/>
              <a:ext cx="7220958" cy="4572638"/>
            </a:xfrm>
            <a:prstGeom prst="rect">
              <a:avLst/>
            </a:prstGeom>
          </p:spPr>
        </p:pic>
        <p:sp>
          <p:nvSpPr>
            <p:cNvPr id="3" name="Rectángulo 2">
              <a:extLst>
                <a:ext uri="{FF2B5EF4-FFF2-40B4-BE49-F238E27FC236}">
                  <a16:creationId xmlns:a16="http://schemas.microsoft.com/office/drawing/2014/main" xmlns="" id="{AECE3494-F407-4777-8AD2-C6DA866697C4}"/>
                </a:ext>
              </a:extLst>
            </p:cNvPr>
            <p:cNvSpPr/>
            <p:nvPr/>
          </p:nvSpPr>
          <p:spPr>
            <a:xfrm>
              <a:off x="4817597" y="1060094"/>
              <a:ext cx="1541639" cy="379797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4" name="Rectángulo 3">
              <a:extLst>
                <a:ext uri="{FF2B5EF4-FFF2-40B4-BE49-F238E27FC236}">
                  <a16:creationId xmlns:a16="http://schemas.microsoft.com/office/drawing/2014/main" xmlns="" id="{2BCF682A-B780-4A79-996A-D485EE5EA60B}"/>
                </a:ext>
              </a:extLst>
            </p:cNvPr>
            <p:cNvSpPr/>
            <p:nvPr/>
          </p:nvSpPr>
          <p:spPr>
            <a:xfrm>
              <a:off x="1111546" y="2571750"/>
              <a:ext cx="1305589" cy="19271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sp>
        <p:nvSpPr>
          <p:cNvPr id="7" name="CuadroTexto 6">
            <a:extLst>
              <a:ext uri="{FF2B5EF4-FFF2-40B4-BE49-F238E27FC236}">
                <a16:creationId xmlns:a16="http://schemas.microsoft.com/office/drawing/2014/main" xmlns="" id="{6160D3C2-1019-4098-B942-4AFF2F042D3D}"/>
              </a:ext>
            </a:extLst>
          </p:cNvPr>
          <p:cNvSpPr txBox="1"/>
          <p:nvPr/>
        </p:nvSpPr>
        <p:spPr>
          <a:xfrm>
            <a:off x="5536276" y="4889584"/>
            <a:ext cx="36879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05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Fuente: Datos abiertos </a:t>
            </a:r>
            <a:r>
              <a:rPr lang="es-CO" sz="1050" dirty="0" smtClean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Bogotá, elaboración propia</a:t>
            </a:r>
            <a:endParaRPr lang="es-CO" sz="105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40021891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xmlns="" id="{4A108D53-EF15-4C6D-92EC-4131C7DC33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907" y="928535"/>
            <a:ext cx="8878186" cy="3521248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xmlns="" id="{6160D3C2-1019-4098-B942-4AFF2F042D3D}"/>
              </a:ext>
            </a:extLst>
          </p:cNvPr>
          <p:cNvSpPr txBox="1"/>
          <p:nvPr/>
        </p:nvSpPr>
        <p:spPr>
          <a:xfrm>
            <a:off x="5536276" y="4889584"/>
            <a:ext cx="36879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05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Fuente: Datos abiertos </a:t>
            </a:r>
            <a:r>
              <a:rPr lang="es-CO" sz="1050" dirty="0" smtClean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Bogotá, elaboración propia</a:t>
            </a:r>
            <a:endParaRPr lang="es-CO" sz="105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8494443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xmlns="" id="{34A5C7B6-BD3B-4208-AA5E-8A3887CADF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274" y="967564"/>
            <a:ext cx="8691451" cy="3447186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xmlns="" id="{0BDDCD4F-D1B9-402B-A206-E3522E31960D}"/>
              </a:ext>
            </a:extLst>
          </p:cNvPr>
          <p:cNvSpPr txBox="1"/>
          <p:nvPr/>
        </p:nvSpPr>
        <p:spPr>
          <a:xfrm>
            <a:off x="6537368" y="4879823"/>
            <a:ext cx="252157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05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Fuente: Datos abiertos Bogotá 2021 </a:t>
            </a:r>
          </a:p>
        </p:txBody>
      </p:sp>
    </p:spTree>
    <p:extLst>
      <p:ext uri="{BB962C8B-B14F-4D97-AF65-F5344CB8AC3E}">
        <p14:creationId xmlns:p14="http://schemas.microsoft.com/office/powerpoint/2010/main" val="7478780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4" name="Google Shape;2884;p69"/>
          <p:cNvSpPr txBox="1">
            <a:spLocks noGrp="1"/>
          </p:cNvSpPr>
          <p:nvPr>
            <p:ph type="title"/>
          </p:nvPr>
        </p:nvSpPr>
        <p:spPr>
          <a:xfrm>
            <a:off x="563525" y="57261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dirty="0"/>
              <a:t>Conclusiones</a:t>
            </a:r>
            <a:endParaRPr dirty="0"/>
          </a:p>
        </p:txBody>
      </p:sp>
      <p:sp>
        <p:nvSpPr>
          <p:cNvPr id="2886" name="Google Shape;2886;p69"/>
          <p:cNvSpPr txBox="1">
            <a:spLocks noGrp="1"/>
          </p:cNvSpPr>
          <p:nvPr>
            <p:ph type="subTitle" idx="4294967295"/>
          </p:nvPr>
        </p:nvSpPr>
        <p:spPr>
          <a:xfrm>
            <a:off x="1255368" y="1510428"/>
            <a:ext cx="7006129" cy="313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just"/>
            <a:r>
              <a:rPr lang="es-CO" sz="1400" dirty="0"/>
              <a:t>A pesar de diferentes políticas como la reducción de velocidad en las principales vías Bogotá, se mantiene una </a:t>
            </a:r>
            <a:r>
              <a:rPr lang="es-CO" sz="1400" b="1" dirty="0"/>
              <a:t>alta accidentalidad desde 2015</a:t>
            </a:r>
            <a:r>
              <a:rPr lang="es-CO" sz="1400" dirty="0"/>
              <a:t>.</a:t>
            </a:r>
          </a:p>
          <a:p>
            <a:pPr marL="285750" indent="-285750" algn="just"/>
            <a:r>
              <a:rPr lang="es-CO" sz="1400" dirty="0"/>
              <a:t>Los accidentes que involucran menores de edad en 2019 se concentran principalmente en las localidades de </a:t>
            </a:r>
            <a:r>
              <a:rPr lang="es-CO" sz="1400" b="1" dirty="0"/>
              <a:t>Kennedy, Ciudad Bolívar, Bosa, Suba y Engativá</a:t>
            </a:r>
            <a:r>
              <a:rPr lang="es-CO" sz="1400" dirty="0"/>
              <a:t> – las cuales a su vez tienen la mayor población de menores. </a:t>
            </a:r>
          </a:p>
          <a:p>
            <a:pPr marL="285750" indent="-285750" algn="just"/>
            <a:r>
              <a:rPr lang="es-CO" sz="1400" dirty="0"/>
              <a:t>En promedio el </a:t>
            </a:r>
            <a:r>
              <a:rPr lang="es-CO" sz="1400" b="1" dirty="0"/>
              <a:t>33.7%</a:t>
            </a:r>
            <a:r>
              <a:rPr lang="es-CO" sz="1400" dirty="0"/>
              <a:t> de los accidentes de menores ocurren a </a:t>
            </a:r>
            <a:r>
              <a:rPr lang="es-CO" sz="1400" b="1" dirty="0"/>
              <a:t>100 metros </a:t>
            </a:r>
            <a:r>
              <a:rPr lang="es-CO" sz="1400" dirty="0"/>
              <a:t>de colegios y </a:t>
            </a:r>
            <a:r>
              <a:rPr lang="es-CO" sz="1400" b="1" dirty="0"/>
              <a:t>el 63.2% </a:t>
            </a:r>
            <a:r>
              <a:rPr lang="es-CO" sz="1400" dirty="0"/>
              <a:t>a </a:t>
            </a:r>
            <a:r>
              <a:rPr lang="es-CO" sz="1400" b="1" dirty="0"/>
              <a:t>200 metros </a:t>
            </a:r>
            <a:r>
              <a:rPr lang="es-CO" sz="1400" dirty="0"/>
              <a:t>de colegios en las localidades mencionadas. </a:t>
            </a:r>
          </a:p>
          <a:p>
            <a:pPr marL="285750" indent="-285750" algn="just"/>
            <a:r>
              <a:rPr lang="es-CO" sz="1400" dirty="0"/>
              <a:t>Los menores accidentados son principalmente </a:t>
            </a:r>
            <a:r>
              <a:rPr lang="es-CO" sz="1400" b="1" dirty="0"/>
              <a:t>peatones o pasajeros</a:t>
            </a:r>
            <a:r>
              <a:rPr lang="es-CO" sz="1400" dirty="0"/>
              <a:t>. </a:t>
            </a:r>
          </a:p>
          <a:p>
            <a:pPr marL="285750" indent="-285750" algn="just"/>
            <a:r>
              <a:rPr lang="es-CO" sz="1400" dirty="0"/>
              <a:t>Se evidencia una concentración de accidentes en la mayoría de localidades en horarios comprendidos entre la </a:t>
            </a:r>
            <a:r>
              <a:rPr lang="es-CO" sz="1400" b="1" dirty="0" smtClean="0"/>
              <a:t>12pm </a:t>
            </a:r>
            <a:r>
              <a:rPr lang="es-CO" sz="1400" b="1" dirty="0"/>
              <a:t>y las 7pm</a:t>
            </a:r>
            <a:r>
              <a:rPr lang="es-CO" sz="1400" dirty="0"/>
              <a:t>. </a:t>
            </a:r>
          </a:p>
          <a:p>
            <a:pPr marL="285750" indent="-285750" algn="just"/>
            <a:r>
              <a:rPr lang="es-CO" sz="1400" dirty="0"/>
              <a:t>En 15 de las 20 localidades </a:t>
            </a:r>
            <a:r>
              <a:rPr lang="es-CO" sz="1400" b="1" dirty="0"/>
              <a:t>más del 50% de los accidentados son hombres</a:t>
            </a:r>
            <a:r>
              <a:rPr lang="es-CO" sz="1400" dirty="0"/>
              <a:t>.</a:t>
            </a:r>
          </a:p>
          <a:p>
            <a:pPr marL="285750" indent="-285750" algn="just"/>
            <a:endParaRPr lang="es-CO" sz="1400" dirty="0"/>
          </a:p>
          <a:p>
            <a:pPr marL="285750" indent="-285750" algn="just"/>
            <a:endParaRPr sz="1400" dirty="0"/>
          </a:p>
          <a:p>
            <a:pPr marL="285750" indent="-285750" algn="just">
              <a:spcBef>
                <a:spcPts val="1600"/>
              </a:spcBef>
              <a:spcAft>
                <a:spcPts val="1600"/>
              </a:spcAft>
            </a:pPr>
            <a:endParaRPr sz="1400" dirty="0"/>
          </a:p>
        </p:txBody>
      </p:sp>
    </p:spTree>
    <p:extLst>
      <p:ext uri="{BB962C8B-B14F-4D97-AF65-F5344CB8AC3E}">
        <p14:creationId xmlns:p14="http://schemas.microsoft.com/office/powerpoint/2010/main" val="5840879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4" name="Google Shape;2884;p69"/>
          <p:cNvSpPr txBox="1">
            <a:spLocks noGrp="1"/>
          </p:cNvSpPr>
          <p:nvPr>
            <p:ph type="title"/>
          </p:nvPr>
        </p:nvSpPr>
        <p:spPr>
          <a:xfrm>
            <a:off x="563525" y="57261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dirty="0"/>
              <a:t>Trabajo futuro</a:t>
            </a:r>
            <a:endParaRPr dirty="0"/>
          </a:p>
        </p:txBody>
      </p:sp>
      <p:sp>
        <p:nvSpPr>
          <p:cNvPr id="2886" name="Google Shape;2886;p69"/>
          <p:cNvSpPr txBox="1">
            <a:spLocks noGrp="1"/>
          </p:cNvSpPr>
          <p:nvPr>
            <p:ph type="subTitle" idx="4294967295"/>
          </p:nvPr>
        </p:nvSpPr>
        <p:spPr>
          <a:xfrm>
            <a:off x="1255369" y="1510428"/>
            <a:ext cx="6633262" cy="26138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just"/>
            <a:r>
              <a:rPr lang="es-CO" sz="1400" dirty="0"/>
              <a:t>Analizar las vías y tramos de vías en donde se dan los accidentes que están a 100 y 200 metros de los colegios; así como la señalización. </a:t>
            </a:r>
            <a:r>
              <a:rPr lang="es-CO" sz="1400" dirty="0" smtClean="0"/>
              <a:t>Así como los días y meses. </a:t>
            </a:r>
            <a:endParaRPr lang="es-CO" sz="1400" dirty="0"/>
          </a:p>
          <a:p>
            <a:pPr marL="285750" indent="-285750" algn="just"/>
            <a:r>
              <a:rPr lang="es-CO" sz="1400" dirty="0"/>
              <a:t>Analizar la accidentalidad en edades de 18 a 25 años</a:t>
            </a:r>
            <a:r>
              <a:rPr lang="es-CO" sz="1400" dirty="0" smtClean="0"/>
              <a:t>. – Población con mayor mortalidad. </a:t>
            </a:r>
            <a:endParaRPr lang="es-CO" sz="1400" dirty="0"/>
          </a:p>
          <a:p>
            <a:pPr marL="285750" indent="-285750" algn="just"/>
            <a:r>
              <a:rPr lang="es-CO" sz="1400" dirty="0"/>
              <a:t>Analizar </a:t>
            </a:r>
            <a:r>
              <a:rPr lang="es-CO" sz="1400" dirty="0" smtClean="0"/>
              <a:t>otras poblaciones como </a:t>
            </a:r>
            <a:r>
              <a:rPr lang="es-CO" sz="1400" dirty="0"/>
              <a:t>siniestros de ciclistas y motociclistas para determinar políticas que puedan reducir las cifras.</a:t>
            </a:r>
            <a:endParaRPr sz="1400" dirty="0"/>
          </a:p>
          <a:p>
            <a:pPr marL="285750" indent="-285750" algn="just">
              <a:spcBef>
                <a:spcPts val="1600"/>
              </a:spcBef>
              <a:spcAft>
                <a:spcPts val="1600"/>
              </a:spcAft>
            </a:pPr>
            <a:endParaRPr sz="1400" dirty="0"/>
          </a:p>
        </p:txBody>
      </p:sp>
    </p:spTree>
    <p:extLst>
      <p:ext uri="{BB962C8B-B14F-4D97-AF65-F5344CB8AC3E}">
        <p14:creationId xmlns:p14="http://schemas.microsoft.com/office/powerpoint/2010/main" val="23710825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83" b="11022"/>
          <a:stretch/>
        </p:blipFill>
        <p:spPr>
          <a:xfrm>
            <a:off x="3613508" y="357447"/>
            <a:ext cx="2373923" cy="439743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322" b="25657"/>
          <a:stretch/>
        </p:blipFill>
        <p:spPr>
          <a:xfrm>
            <a:off x="6319431" y="1064029"/>
            <a:ext cx="2373923" cy="298427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Google Shape;2617;p66">
            <a:extLst>
              <a:ext uri="{FF2B5EF4-FFF2-40B4-BE49-F238E27FC236}">
                <a16:creationId xmlns:a16="http://schemas.microsoft.com/office/drawing/2014/main" xmlns="" id="{5CB54935-9A14-46CA-B79E-F918B0949544}"/>
              </a:ext>
            </a:extLst>
          </p:cNvPr>
          <p:cNvSpPr txBox="1">
            <a:spLocks/>
          </p:cNvSpPr>
          <p:nvPr/>
        </p:nvSpPr>
        <p:spPr>
          <a:xfrm>
            <a:off x="244666" y="1778280"/>
            <a:ext cx="3368842" cy="777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s-CO" sz="4400" dirty="0" smtClean="0"/>
              <a:t>Noticias</a:t>
            </a:r>
          </a:p>
          <a:p>
            <a:r>
              <a:rPr lang="es-CO" sz="4400" dirty="0" smtClean="0"/>
              <a:t>actuales</a:t>
            </a:r>
            <a:endParaRPr lang="es-CO" sz="4400" dirty="0"/>
          </a:p>
        </p:txBody>
      </p:sp>
    </p:spTree>
    <p:extLst>
      <p:ext uri="{BB962C8B-B14F-4D97-AF65-F5344CB8AC3E}">
        <p14:creationId xmlns:p14="http://schemas.microsoft.com/office/powerpoint/2010/main" val="1740747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4" name="Google Shape;2884;p69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dirty="0"/>
              <a:t>Herramientas de análisis</a:t>
            </a:r>
            <a:endParaRPr dirty="0"/>
          </a:p>
        </p:txBody>
      </p:sp>
      <p:sp>
        <p:nvSpPr>
          <p:cNvPr id="2886" name="Google Shape;2886;p69"/>
          <p:cNvSpPr txBox="1">
            <a:spLocks noGrp="1"/>
          </p:cNvSpPr>
          <p:nvPr>
            <p:ph type="subTitle" idx="4294967295"/>
          </p:nvPr>
        </p:nvSpPr>
        <p:spPr>
          <a:xfrm>
            <a:off x="724468" y="3368954"/>
            <a:ext cx="2349600" cy="7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Aft>
                <a:spcPts val="0"/>
              </a:spcAft>
              <a:buNone/>
            </a:pPr>
            <a:r>
              <a:rPr lang="es-CO" sz="1400" dirty="0"/>
              <a:t>Organización de la data </a:t>
            </a:r>
            <a:endParaRPr sz="1400" dirty="0"/>
          </a:p>
          <a:p>
            <a:pPr marL="0" lvl="0" indent="0" algn="ctr" rtl="0">
              <a:spcAft>
                <a:spcPts val="1600"/>
              </a:spcAft>
              <a:buNone/>
            </a:pPr>
            <a:r>
              <a:rPr lang="es-CO" sz="1400" dirty="0"/>
              <a:t>Análisis Exploratorio </a:t>
            </a:r>
            <a:endParaRPr sz="1400" dirty="0"/>
          </a:p>
        </p:txBody>
      </p:sp>
      <p:pic>
        <p:nvPicPr>
          <p:cNvPr id="2050" name="Picture 2" descr="Todo lo que necesitas para aprender PYTHON ya 🔥">
            <a:extLst>
              <a:ext uri="{FF2B5EF4-FFF2-40B4-BE49-F238E27FC236}">
                <a16:creationId xmlns:a16="http://schemas.microsoft.com/office/drawing/2014/main" xmlns="" id="{AD5378CD-704C-4CCE-87A1-2AD9E98A8B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101" y="1528710"/>
            <a:ext cx="2762334" cy="1726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QGIS: Solución de Sistema de Información Geográfica con Software Libre |  Mancomún">
            <a:extLst>
              <a:ext uri="{FF2B5EF4-FFF2-40B4-BE49-F238E27FC236}">
                <a16:creationId xmlns:a16="http://schemas.microsoft.com/office/drawing/2014/main" xmlns="" id="{8E179F4A-6530-44F6-B3FB-0E3B4DFAE2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8475" y="1824038"/>
            <a:ext cx="3067050" cy="1495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▷ TABLEAU: el software de analítica más avanzado para ecommerce">
            <a:extLst>
              <a:ext uri="{FF2B5EF4-FFF2-40B4-BE49-F238E27FC236}">
                <a16:creationId xmlns:a16="http://schemas.microsoft.com/office/drawing/2014/main" xmlns="" id="{2B2EBB6D-2526-4052-BB91-E006B82378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0957" y="1831654"/>
            <a:ext cx="1809750" cy="1428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Google Shape;2886;p69">
            <a:extLst>
              <a:ext uri="{FF2B5EF4-FFF2-40B4-BE49-F238E27FC236}">
                <a16:creationId xmlns:a16="http://schemas.microsoft.com/office/drawing/2014/main" xmlns="" id="{C76B2C3C-F86E-4B1C-B0EC-500F8CC2847E}"/>
              </a:ext>
            </a:extLst>
          </p:cNvPr>
          <p:cNvSpPr txBox="1">
            <a:spLocks/>
          </p:cNvSpPr>
          <p:nvPr/>
        </p:nvSpPr>
        <p:spPr>
          <a:xfrm>
            <a:off x="3492477" y="3368954"/>
            <a:ext cx="2349600" cy="7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 algn="ctr">
              <a:buFont typeface="Open Sans"/>
              <a:buNone/>
            </a:pPr>
            <a:r>
              <a:rPr lang="es-CO" sz="1400" dirty="0"/>
              <a:t>Análisis geoespacial</a:t>
            </a:r>
          </a:p>
        </p:txBody>
      </p:sp>
      <p:sp>
        <p:nvSpPr>
          <p:cNvPr id="29" name="Google Shape;2886;p69">
            <a:extLst>
              <a:ext uri="{FF2B5EF4-FFF2-40B4-BE49-F238E27FC236}">
                <a16:creationId xmlns:a16="http://schemas.microsoft.com/office/drawing/2014/main" xmlns="" id="{A724C69A-2B2C-4BA7-B0D8-6925CF59E9AA}"/>
              </a:ext>
            </a:extLst>
          </p:cNvPr>
          <p:cNvSpPr txBox="1">
            <a:spLocks/>
          </p:cNvSpPr>
          <p:nvPr/>
        </p:nvSpPr>
        <p:spPr>
          <a:xfrm>
            <a:off x="6151032" y="3368954"/>
            <a:ext cx="2349600" cy="7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 algn="ctr">
              <a:buFont typeface="Open Sans"/>
              <a:buNone/>
            </a:pPr>
            <a:r>
              <a:rPr lang="es-CO" sz="1400" dirty="0"/>
              <a:t>Análisis gráfico</a:t>
            </a:r>
          </a:p>
        </p:txBody>
      </p:sp>
    </p:spTree>
    <p:extLst>
      <p:ext uri="{BB962C8B-B14F-4D97-AF65-F5344CB8AC3E}">
        <p14:creationId xmlns:p14="http://schemas.microsoft.com/office/powerpoint/2010/main" val="18841621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2617;p66">
            <a:extLst>
              <a:ext uri="{FF2B5EF4-FFF2-40B4-BE49-F238E27FC236}">
                <a16:creationId xmlns:a16="http://schemas.microsoft.com/office/drawing/2014/main" xmlns="" id="{52A0C3EB-BEDF-4BCD-8CB2-5E0B648277F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169603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2400" dirty="0"/>
              <a:t>Siniestros en Bogotá de 2015 a 2020</a:t>
            </a:r>
            <a:endParaRPr sz="2400" dirty="0"/>
          </a:p>
        </p:txBody>
      </p:sp>
      <p:grpSp>
        <p:nvGrpSpPr>
          <p:cNvPr id="10" name="Grupo 9">
            <a:extLst>
              <a:ext uri="{FF2B5EF4-FFF2-40B4-BE49-F238E27FC236}">
                <a16:creationId xmlns:a16="http://schemas.microsoft.com/office/drawing/2014/main" xmlns="" id="{83EE8124-F8F9-477F-8335-BAAD0238114B}"/>
              </a:ext>
            </a:extLst>
          </p:cNvPr>
          <p:cNvGrpSpPr/>
          <p:nvPr/>
        </p:nvGrpSpPr>
        <p:grpSpPr>
          <a:xfrm>
            <a:off x="87362" y="1377922"/>
            <a:ext cx="9024739" cy="2770708"/>
            <a:chOff x="87362" y="1377922"/>
            <a:chExt cx="9024739" cy="2770708"/>
          </a:xfrm>
        </p:grpSpPr>
        <p:pic>
          <p:nvPicPr>
            <p:cNvPr id="5" name="Imagen 4">
              <a:extLst>
                <a:ext uri="{FF2B5EF4-FFF2-40B4-BE49-F238E27FC236}">
                  <a16:creationId xmlns:a16="http://schemas.microsoft.com/office/drawing/2014/main" xmlns="" id="{C9C8CADD-EFFC-48C9-B24B-B3E3892A6C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7362" y="1377922"/>
              <a:ext cx="4572000" cy="2545773"/>
            </a:xfrm>
            <a:prstGeom prst="rect">
              <a:avLst/>
            </a:prstGeom>
          </p:spPr>
        </p:pic>
        <p:pic>
          <p:nvPicPr>
            <p:cNvPr id="7" name="Imagen 6">
              <a:extLst>
                <a:ext uri="{FF2B5EF4-FFF2-40B4-BE49-F238E27FC236}">
                  <a16:creationId xmlns:a16="http://schemas.microsoft.com/office/drawing/2014/main" xmlns="" id="{08797A9A-9A2C-4AC2-95B1-FD26D5A1C19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669995" y="1377922"/>
              <a:ext cx="4442106" cy="2770708"/>
            </a:xfrm>
            <a:prstGeom prst="rect">
              <a:avLst/>
            </a:prstGeom>
          </p:spPr>
        </p:pic>
        <p:sp>
          <p:nvSpPr>
            <p:cNvPr id="11" name="Rectángulo 10">
              <a:extLst>
                <a:ext uri="{FF2B5EF4-FFF2-40B4-BE49-F238E27FC236}">
                  <a16:creationId xmlns:a16="http://schemas.microsoft.com/office/drawing/2014/main" xmlns="" id="{F35339B3-3E79-47B6-9132-D35FFB65DAA3}"/>
                </a:ext>
              </a:extLst>
            </p:cNvPr>
            <p:cNvSpPr/>
            <p:nvPr/>
          </p:nvSpPr>
          <p:spPr>
            <a:xfrm>
              <a:off x="6398142" y="1488558"/>
              <a:ext cx="272902" cy="52099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2" name="Rectángulo 11">
              <a:extLst>
                <a:ext uri="{FF2B5EF4-FFF2-40B4-BE49-F238E27FC236}">
                  <a16:creationId xmlns:a16="http://schemas.microsoft.com/office/drawing/2014/main" xmlns="" id="{EB95B7C4-8AE3-4E02-8ABA-AE0534D0D3CF}"/>
                </a:ext>
              </a:extLst>
            </p:cNvPr>
            <p:cNvSpPr/>
            <p:nvPr/>
          </p:nvSpPr>
          <p:spPr>
            <a:xfrm>
              <a:off x="6797750" y="1690577"/>
              <a:ext cx="272902" cy="52099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3" name="Rectángulo 12">
              <a:extLst>
                <a:ext uri="{FF2B5EF4-FFF2-40B4-BE49-F238E27FC236}">
                  <a16:creationId xmlns:a16="http://schemas.microsoft.com/office/drawing/2014/main" xmlns="" id="{CF9E9E60-AD1F-45F1-A93A-624508284F15}"/>
                </a:ext>
              </a:extLst>
            </p:cNvPr>
            <p:cNvSpPr/>
            <p:nvPr/>
          </p:nvSpPr>
          <p:spPr>
            <a:xfrm>
              <a:off x="4966113" y="1756689"/>
              <a:ext cx="272902" cy="52099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sp>
        <p:nvSpPr>
          <p:cNvPr id="8" name="Rectángulo 7">
            <a:extLst>
              <a:ext uri="{FF2B5EF4-FFF2-40B4-BE49-F238E27FC236}">
                <a16:creationId xmlns:a16="http://schemas.microsoft.com/office/drawing/2014/main" xmlns="" id="{E934FCC1-7D0A-4F34-96D2-F01640D23E41}"/>
              </a:ext>
            </a:extLst>
          </p:cNvPr>
          <p:cNvSpPr/>
          <p:nvPr/>
        </p:nvSpPr>
        <p:spPr>
          <a:xfrm>
            <a:off x="3893731" y="2229675"/>
            <a:ext cx="746581" cy="16802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xmlns="" id="{6160D3C2-1019-4098-B942-4AFF2F042D3D}"/>
              </a:ext>
            </a:extLst>
          </p:cNvPr>
          <p:cNvSpPr txBox="1"/>
          <p:nvPr/>
        </p:nvSpPr>
        <p:spPr>
          <a:xfrm>
            <a:off x="5536276" y="4889584"/>
            <a:ext cx="368795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05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Fuente: Datos abiertos </a:t>
            </a:r>
            <a:r>
              <a:rPr lang="es-CO" sz="1050" dirty="0" smtClean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Bogotá, elaboración propia</a:t>
            </a:r>
            <a:endParaRPr lang="es-CO" sz="105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21780008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66"/>
          <p:cNvSpPr txBox="1">
            <a:spLocks noGrp="1"/>
          </p:cNvSpPr>
          <p:nvPr>
            <p:ph type="title"/>
          </p:nvPr>
        </p:nvSpPr>
        <p:spPr>
          <a:xfrm>
            <a:off x="712382" y="1360249"/>
            <a:ext cx="749650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5400" dirty="0"/>
              <a:t>Siniestros vs Población</a:t>
            </a:r>
            <a:br>
              <a:rPr lang="es-CO" sz="5400" dirty="0"/>
            </a:br>
            <a:r>
              <a:rPr lang="es-CO" sz="5400" dirty="0"/>
              <a:t>2019</a:t>
            </a:r>
            <a:endParaRPr sz="5400" dirty="0"/>
          </a:p>
        </p:txBody>
      </p:sp>
    </p:spTree>
    <p:extLst>
      <p:ext uri="{BB962C8B-B14F-4D97-AF65-F5344CB8AC3E}">
        <p14:creationId xmlns:p14="http://schemas.microsoft.com/office/powerpoint/2010/main" val="1913778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66"/>
          <p:cNvSpPr txBox="1">
            <a:spLocks noGrp="1"/>
          </p:cNvSpPr>
          <p:nvPr>
            <p:ph type="title"/>
          </p:nvPr>
        </p:nvSpPr>
        <p:spPr>
          <a:xfrm>
            <a:off x="457200" y="169603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2400" dirty="0"/>
              <a:t>Población y Accidentalidad Bogotá 2019</a:t>
            </a:r>
            <a:endParaRPr sz="2400" dirty="0"/>
          </a:p>
        </p:txBody>
      </p:sp>
      <p:pic>
        <p:nvPicPr>
          <p:cNvPr id="93" name="Imagen 92">
            <a:extLst>
              <a:ext uri="{FF2B5EF4-FFF2-40B4-BE49-F238E27FC236}">
                <a16:creationId xmlns:a16="http://schemas.microsoft.com/office/drawing/2014/main" xmlns="" id="{D5126B36-3885-4BDF-B9ED-21D96647D6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015" t="5745" r="31349" b="3360"/>
          <a:stretch/>
        </p:blipFill>
        <p:spPr>
          <a:xfrm>
            <a:off x="1104881" y="848122"/>
            <a:ext cx="3470205" cy="41257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94" name="Imagen 93">
            <a:extLst>
              <a:ext uri="{FF2B5EF4-FFF2-40B4-BE49-F238E27FC236}">
                <a16:creationId xmlns:a16="http://schemas.microsoft.com/office/drawing/2014/main" xmlns="" id="{10549A87-2883-44D9-AE2E-A6184626DF2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856" t="11283" r="31666" b="3360"/>
          <a:stretch/>
        </p:blipFill>
        <p:spPr>
          <a:xfrm>
            <a:off x="4745674" y="848122"/>
            <a:ext cx="3470205" cy="412577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xmlns="" id="{B48539A6-9682-4E15-BC7F-660430B2A2C7}"/>
              </a:ext>
            </a:extLst>
          </p:cNvPr>
          <p:cNvSpPr txBox="1"/>
          <p:nvPr/>
        </p:nvSpPr>
        <p:spPr>
          <a:xfrm>
            <a:off x="3350030" y="42645"/>
            <a:ext cx="632057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05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Fuente: Datos abiertos Bogotá y Secretaria Distrital de Planeación </a:t>
            </a:r>
            <a:r>
              <a:rPr lang="es-CO" sz="1050" dirty="0" smtClean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2021- elaboración propia </a:t>
            </a:r>
            <a:endParaRPr lang="es-CO" sz="105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66"/>
          <p:cNvSpPr txBox="1">
            <a:spLocks noGrp="1"/>
          </p:cNvSpPr>
          <p:nvPr>
            <p:ph type="title"/>
          </p:nvPr>
        </p:nvSpPr>
        <p:spPr>
          <a:xfrm>
            <a:off x="457200" y="95450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2400" dirty="0"/>
              <a:t>Población y Accidentalidad menores Bogotá 2019</a:t>
            </a:r>
            <a:endParaRPr sz="24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xmlns="" id="{E692D991-2288-4E5D-9D6A-6929F7697D6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127" t="9962" r="30897" b="4349"/>
          <a:stretch/>
        </p:blipFill>
        <p:spPr>
          <a:xfrm>
            <a:off x="4726445" y="731259"/>
            <a:ext cx="3510354" cy="430615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xmlns="" id="{91C78995-226B-4C90-96BB-28D282F4702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896" t="15129" r="33119" b="6455"/>
          <a:stretch/>
        </p:blipFill>
        <p:spPr>
          <a:xfrm>
            <a:off x="881442" y="703195"/>
            <a:ext cx="3603842" cy="430615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xmlns="" id="{B48539A6-9682-4E15-BC7F-660430B2A2C7}"/>
              </a:ext>
            </a:extLst>
          </p:cNvPr>
          <p:cNvSpPr txBox="1"/>
          <p:nvPr/>
        </p:nvSpPr>
        <p:spPr>
          <a:xfrm>
            <a:off x="3350030" y="42645"/>
            <a:ext cx="632057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05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Fuente: Datos abiertos Bogotá y Secretaria Distrital de Planeación </a:t>
            </a:r>
            <a:r>
              <a:rPr lang="es-CO" sz="1050" dirty="0" smtClean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2021- elaboración propia </a:t>
            </a:r>
            <a:endParaRPr lang="es-CO" sz="105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10004978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66"/>
          <p:cNvSpPr txBox="1">
            <a:spLocks noGrp="1"/>
          </p:cNvSpPr>
          <p:nvPr>
            <p:ph type="title"/>
          </p:nvPr>
        </p:nvSpPr>
        <p:spPr>
          <a:xfrm>
            <a:off x="712382" y="1434680"/>
            <a:ext cx="749650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5400" dirty="0"/>
              <a:t>Concentración de los siniestros</a:t>
            </a:r>
            <a:br>
              <a:rPr lang="es-CO" sz="5400" dirty="0"/>
            </a:br>
            <a:r>
              <a:rPr lang="es-CO" sz="5400" dirty="0"/>
              <a:t>2019</a:t>
            </a:r>
            <a:endParaRPr sz="5400" dirty="0"/>
          </a:p>
        </p:txBody>
      </p:sp>
    </p:spTree>
    <p:extLst>
      <p:ext uri="{BB962C8B-B14F-4D97-AF65-F5344CB8AC3E}">
        <p14:creationId xmlns:p14="http://schemas.microsoft.com/office/powerpoint/2010/main" val="1354879972"/>
      </p:ext>
    </p:extLst>
  </p:cSld>
  <p:clrMapOvr>
    <a:masterClrMapping/>
  </p:clrMapOvr>
</p:sld>
</file>

<file path=ppt/theme/theme1.xml><?xml version="1.0" encoding="utf-8"?>
<a:theme xmlns:a="http://schemas.openxmlformats.org/drawingml/2006/main" name="Investor Social Media by Slidesgo">
  <a:themeElements>
    <a:clrScheme name="Simple Light">
      <a:dk1>
        <a:srgbClr val="07105C"/>
      </a:dk1>
      <a:lt1>
        <a:srgbClr val="FFFFFF"/>
      </a:lt1>
      <a:dk2>
        <a:srgbClr val="FDE571"/>
      </a:dk2>
      <a:lt2>
        <a:srgbClr val="8FCEF9"/>
      </a:lt2>
      <a:accent1>
        <a:srgbClr val="07105C"/>
      </a:accent1>
      <a:accent2>
        <a:srgbClr val="5664E1"/>
      </a:accent2>
      <a:accent3>
        <a:srgbClr val="1226DB"/>
      </a:accent3>
      <a:accent4>
        <a:srgbClr val="23295C"/>
      </a:accent4>
      <a:accent5>
        <a:srgbClr val="0E1DA8"/>
      </a:accent5>
      <a:accent6>
        <a:srgbClr val="FFB127"/>
      </a:accent6>
      <a:hlink>
        <a:srgbClr val="E1D45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297</TotalTime>
  <Words>604</Words>
  <Application>Microsoft Office PowerPoint</Application>
  <PresentationFormat>Presentación en pantalla (16:9)</PresentationFormat>
  <Paragraphs>96</Paragraphs>
  <Slides>24</Slides>
  <Notes>24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24</vt:i4>
      </vt:variant>
    </vt:vector>
  </HeadingPairs>
  <TitlesOfParts>
    <vt:vector size="29" baseType="lpstr">
      <vt:lpstr>Arial</vt:lpstr>
      <vt:lpstr>Roboto Slab</vt:lpstr>
      <vt:lpstr>Montserrat</vt:lpstr>
      <vt:lpstr>Open Sans</vt:lpstr>
      <vt:lpstr>Investor Social Media by Slidesgo</vt:lpstr>
      <vt:lpstr>Análisis de siniestros viales en Bogotá 2019</vt:lpstr>
      <vt:lpstr>Motivación y Justificación</vt:lpstr>
      <vt:lpstr>Presentación de PowerPoint</vt:lpstr>
      <vt:lpstr>Herramientas de análisis</vt:lpstr>
      <vt:lpstr>Siniestros en Bogotá de 2015 a 2020</vt:lpstr>
      <vt:lpstr>Siniestros vs Población 2019</vt:lpstr>
      <vt:lpstr>Población y Accidentalidad Bogotá 2019</vt:lpstr>
      <vt:lpstr>Población y Accidentalidad menores Bogotá 2019</vt:lpstr>
      <vt:lpstr>Concentración de los siniestros 2019</vt:lpstr>
      <vt:lpstr>Presentación de PowerPoint</vt:lpstr>
      <vt:lpstr>Áreas de influencia </vt:lpstr>
      <vt:lpstr>Presentación de PowerPoint</vt:lpstr>
      <vt:lpstr>Engativá</vt:lpstr>
      <vt:lpstr>Presentación de PowerPoint</vt:lpstr>
      <vt:lpstr>Presentación de PowerPoint</vt:lpstr>
      <vt:lpstr>Presentación de PowerPoint</vt:lpstr>
      <vt:lpstr>Intersección entre accidentes y áreas de influencia</vt:lpstr>
      <vt:lpstr>¿Es suficiente para concluir que los menores están involucrados en accidentes viales cuando van o salen del colegio?</vt:lpstr>
      <vt:lpstr>Presentación de PowerPoint</vt:lpstr>
      <vt:lpstr>Presentación de PowerPoint</vt:lpstr>
      <vt:lpstr>Presentación de PowerPoint</vt:lpstr>
      <vt:lpstr>Presentación de PowerPoint</vt:lpstr>
      <vt:lpstr>Conclusiones</vt:lpstr>
      <vt:lpstr>Trabajo futuro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Informalidad en pandemia</dc:title>
  <cp:lastModifiedBy>Maria Alejandra Nino Quintero</cp:lastModifiedBy>
  <cp:revision>47</cp:revision>
  <dcterms:modified xsi:type="dcterms:W3CDTF">2021-11-22T15:16:30Z</dcterms:modified>
</cp:coreProperties>
</file>